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8288000" cy="10287000"/>
  <p:notesSz cx="6858000" cy="9144000"/>
  <p:embeddedFontLst>
    <p:embeddedFont>
      <p:font typeface="Arial Bold" panose="020B0704020202020204" pitchFamily="34" charset="0"/>
      <p:regular r:id="rId19"/>
      <p:bold r:id="rId20"/>
    </p:embeddedFont>
    <p:embeddedFont>
      <p:font typeface="Arial Bold Italics" panose="020B0604020202020204" charset="0"/>
      <p:regular r:id="rId21"/>
    </p:embeddedFont>
    <p:embeddedFont>
      <p:font typeface="Arial Italics" panose="020B0604020202020204" charset="0"/>
      <p:regular r:id="rId22"/>
    </p:embeddedFont>
    <p:embeddedFont>
      <p:font typeface="Calibri (MS)" panose="020B0604020202020204" charset="0"/>
      <p:regular r:id="rId23"/>
    </p:embeddedFont>
    <p:embeddedFont>
      <p:font typeface="Calibri (MS) Bold" panose="020B0604020202020204" charset="0"/>
      <p:regular r:id="rId24"/>
    </p:embeddedFont>
    <p:embeddedFont>
      <p:font typeface="Imprint MT Shadow" panose="04020605060303030202" pitchFamily="82" charset="0"/>
      <p:regular r:id="rId25"/>
    </p:embeddedFont>
    <p:embeddedFont>
      <p:font typeface="Monotype Corsiva" panose="03010101010201010101" pitchFamily="66" charset="0"/>
      <p:regular r:id="rId26"/>
      <p:italic r:id="rId27"/>
    </p:embeddedFont>
    <p:embeddedFont>
      <p:font typeface="Open Sans" panose="020B0606030504020204" pitchFamily="34" charset="0"/>
      <p:regular r:id="rId28"/>
    </p:embeddedFont>
    <p:embeddedFont>
      <p:font typeface="Open Sans Bold" panose="020B0806030504020204" charset="0"/>
      <p:regular r:id="rId29"/>
    </p:embeddedFont>
    <p:embeddedFont>
      <p:font typeface="Open Sans Italics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22" autoAdjust="0"/>
  </p:normalViewPr>
  <p:slideViewPr>
    <p:cSldViewPr>
      <p:cViewPr varScale="1">
        <p:scale>
          <a:sx n="74" d="100"/>
          <a:sy n="74" d="100"/>
        </p:scale>
        <p:origin x="49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Universitas Buddhi Dharma</a:t>
            </a:r>
          </a:p>
          <a:p>
            <a:r>
              <a:rPr lang="en-US"/>
              <a:t>Kreatifitas Membangkitkan Inovasi</a:t>
            </a:r>
          </a:p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Universitas Buddhi Dharma</a:t>
            </a:r>
          </a:p>
          <a:p>
            <a:r>
              <a:rPr lang="en-US"/>
              <a:t>Kreatifitas Membangkitkan Inovasi</a:t>
            </a:r>
          </a:p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Universitas Buddhi Dharma</a:t>
            </a:r>
          </a:p>
          <a:p>
            <a:r>
              <a:rPr lang="en-US"/>
              <a:t>Kreatifitas Membangkitkan Inovasi</a:t>
            </a:r>
          </a:p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DFCF1-F9F2-A810-0B13-40479CD8E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E20A92-1637-423A-4ED1-B0F5E11AB4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0BCF6-91FD-4BA6-FC0F-3A573D1EDD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47F418B-C16A-EB5A-3375-D479A51E24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3398B1A-D281-81A0-05E6-5FDF199FD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Universitas Buddhi Dharma</a:t>
            </a:r>
          </a:p>
          <a:p>
            <a:r>
              <a:rPr lang="en-US"/>
              <a:t>Kreatifitas Membangkitkan Inovasi</a:t>
            </a:r>
          </a:p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1C375-B2D2-1089-491C-F6CC9F3C2C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49B1A-3179-213C-8C7D-12F90D712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1155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9.jpe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-365760" y="3322325"/>
            <a:ext cx="3931920" cy="36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Pertemuan ke: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65760" y="5951226"/>
            <a:ext cx="3931920" cy="3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Fakultas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65760" y="7208526"/>
            <a:ext cx="3931920" cy="3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 Studi</a:t>
            </a:r>
          </a:p>
        </p:txBody>
      </p:sp>
      <p:sp>
        <p:nvSpPr>
          <p:cNvPr id="7" name="AutoShape 7"/>
          <p:cNvSpPr/>
          <p:nvPr/>
        </p:nvSpPr>
        <p:spPr>
          <a:xfrm rot="5373758">
            <a:off x="371366" y="5425170"/>
            <a:ext cx="7486868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285834" y="217370"/>
            <a:ext cx="5129212" cy="1014412"/>
            <a:chOff x="0" y="0"/>
            <a:chExt cx="6838950" cy="1352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38950" cy="1352550"/>
            </a:xfrm>
            <a:custGeom>
              <a:avLst/>
              <a:gdLst/>
              <a:ahLst/>
              <a:cxnLst/>
              <a:rect l="l" t="t" r="r" b="b"/>
              <a:pathLst>
                <a:path w="6838950" h="1352550">
                  <a:moveTo>
                    <a:pt x="0" y="0"/>
                  </a:moveTo>
                  <a:lnTo>
                    <a:pt x="6838950" y="0"/>
                  </a:lnTo>
                  <a:lnTo>
                    <a:pt x="6838950" y="1352550"/>
                  </a:lnTo>
                  <a:lnTo>
                    <a:pt x="0" y="1352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285834" y="1318581"/>
            <a:ext cx="4200526" cy="357188"/>
            <a:chOff x="0" y="0"/>
            <a:chExt cx="5600702" cy="476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00700" cy="476250"/>
            </a:xfrm>
            <a:custGeom>
              <a:avLst/>
              <a:gdLst/>
              <a:ahLst/>
              <a:cxnLst/>
              <a:rect l="l" t="t" r="r" b="b"/>
              <a:pathLst>
                <a:path w="5600700" h="476250">
                  <a:moveTo>
                    <a:pt x="0" y="0"/>
                  </a:moveTo>
                  <a:lnTo>
                    <a:pt x="5600700" y="0"/>
                  </a:lnTo>
                  <a:lnTo>
                    <a:pt x="5600700" y="476250"/>
                  </a:lnTo>
                  <a:lnTo>
                    <a:pt x="0" y="47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72064" y="22884"/>
            <a:ext cx="1804219" cy="1810512"/>
            <a:chOff x="0" y="0"/>
            <a:chExt cx="2405626" cy="24140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05634" cy="2414016"/>
            </a:xfrm>
            <a:custGeom>
              <a:avLst/>
              <a:gdLst/>
              <a:ahLst/>
              <a:cxnLst/>
              <a:rect l="l" t="t" r="r" b="b"/>
              <a:pathLst>
                <a:path w="2405634" h="2414016">
                  <a:moveTo>
                    <a:pt x="0" y="0"/>
                  </a:moveTo>
                  <a:lnTo>
                    <a:pt x="2405634" y="0"/>
                  </a:lnTo>
                  <a:lnTo>
                    <a:pt x="2405634" y="2414016"/>
                  </a:lnTo>
                  <a:lnTo>
                    <a:pt x="0" y="2414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4" r="-174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267200" y="1714499"/>
            <a:ext cx="13411200" cy="2966356"/>
            <a:chOff x="0" y="0"/>
            <a:chExt cx="17881600" cy="39551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881600" cy="3955142"/>
            </a:xfrm>
            <a:custGeom>
              <a:avLst/>
              <a:gdLst/>
              <a:ahLst/>
              <a:cxnLst/>
              <a:rect l="l" t="t" r="r" b="b"/>
              <a:pathLst>
                <a:path w="17881600" h="3955142">
                  <a:moveTo>
                    <a:pt x="0" y="0"/>
                  </a:moveTo>
                  <a:lnTo>
                    <a:pt x="17881600" y="0"/>
                  </a:lnTo>
                  <a:lnTo>
                    <a:pt x="17881600" y="3955142"/>
                  </a:lnTo>
                  <a:lnTo>
                    <a:pt x="0" y="3955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7881600" cy="397419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3283"/>
                </a:lnSpc>
              </a:pPr>
              <a:r>
                <a:rPr lang="en-US" sz="2850" b="1" spc="-137" dirty="0">
                  <a:solidFill>
                    <a:srgbClr val="C00000"/>
                  </a:solidFill>
                  <a:latin typeface="Imprint MT Shadow" panose="04020605060303030202" pitchFamily="82" charset="0"/>
                  <a:ea typeface="Bodoni FLF"/>
                  <a:cs typeface="Bodoni FLF"/>
                  <a:sym typeface="Bodoni FLF"/>
                </a:rPr>
                <a:t>JUDUL TESIS : </a:t>
              </a:r>
            </a:p>
            <a:p>
              <a:pPr algn="l">
                <a:lnSpc>
                  <a:spcPts val="3283"/>
                </a:lnSpc>
              </a:pPr>
              <a:r>
                <a:rPr lang="en-US" sz="2850" b="1" spc="-137" dirty="0">
                  <a:solidFill>
                    <a:srgbClr val="C00000"/>
                  </a:solidFill>
                  <a:latin typeface="Imprint MT Shadow" panose="04020605060303030202" pitchFamily="82" charset="0"/>
                  <a:ea typeface="Bodoni FLF"/>
                  <a:cs typeface="Bodoni FLF"/>
                  <a:sym typeface="Bodoni FLF"/>
                </a:rPr>
                <a:t>PENGARUH </a:t>
              </a:r>
              <a:r>
                <a:rPr lang="en-US" sz="2850" b="1" i="1" spc="-137" dirty="0">
                  <a:solidFill>
                    <a:srgbClr val="C00000"/>
                  </a:solidFill>
                  <a:latin typeface="Imprint MT Shadow" panose="04020605060303030202" pitchFamily="82" charset="0"/>
                  <a:ea typeface="Bodoni FLF Italics"/>
                  <a:cs typeface="Bodoni FLF Italics"/>
                  <a:sym typeface="Bodoni FLF Italics"/>
                </a:rPr>
                <a:t>PERCEIVED PRICE, PERCEIVED QUALITY, </a:t>
              </a:r>
              <a:r>
                <a:rPr lang="en-US" sz="2850" b="1" spc="-137" dirty="0">
                  <a:solidFill>
                    <a:srgbClr val="C00000"/>
                  </a:solidFill>
                  <a:latin typeface="Imprint MT Shadow" panose="04020605060303030202" pitchFamily="82" charset="0"/>
                  <a:ea typeface="Bodoni FLF"/>
                  <a:cs typeface="Bodoni FLF"/>
                  <a:sym typeface="Bodoni FLF"/>
                </a:rPr>
                <a:t>DAN </a:t>
              </a:r>
              <a:r>
                <a:rPr lang="en-US" sz="2850" b="1" i="1" spc="-137" dirty="0">
                  <a:solidFill>
                    <a:srgbClr val="C00000"/>
                  </a:solidFill>
                  <a:latin typeface="Imprint MT Shadow" panose="04020605060303030202" pitchFamily="82" charset="0"/>
                  <a:ea typeface="Bodoni FLF Italics"/>
                  <a:cs typeface="Bodoni FLF Italics"/>
                  <a:sym typeface="Bodoni FLF Italics"/>
                </a:rPr>
                <a:t>CUSTOMER EXPERIENCE </a:t>
              </a:r>
              <a:r>
                <a:rPr lang="en-US" sz="2850" b="1" spc="-137" dirty="0">
                  <a:solidFill>
                    <a:srgbClr val="C00000"/>
                  </a:solidFill>
                  <a:latin typeface="Imprint MT Shadow" panose="04020605060303030202" pitchFamily="82" charset="0"/>
                  <a:ea typeface="Bodoni FLF"/>
                  <a:cs typeface="Bodoni FLF"/>
                  <a:sym typeface="Bodoni FLF"/>
                </a:rPr>
                <a:t> TERHADAP </a:t>
              </a:r>
              <a:r>
                <a:rPr lang="en-US" sz="2850" b="1" i="1" spc="-137" dirty="0">
                  <a:solidFill>
                    <a:srgbClr val="C00000"/>
                  </a:solidFill>
                  <a:latin typeface="Imprint MT Shadow" panose="04020605060303030202" pitchFamily="82" charset="0"/>
                  <a:ea typeface="Bodoni FLF Italics"/>
                  <a:cs typeface="Bodoni FLF Italics"/>
                  <a:sym typeface="Bodoni FLF Italics"/>
                </a:rPr>
                <a:t>REPURCHASE INTENTION</a:t>
              </a:r>
              <a:r>
                <a:rPr lang="en-US" sz="2850" b="1" spc="-137" dirty="0">
                  <a:solidFill>
                    <a:srgbClr val="C00000"/>
                  </a:solidFill>
                  <a:latin typeface="Imprint MT Shadow" panose="04020605060303030202" pitchFamily="82" charset="0"/>
                  <a:ea typeface="Bodoni FLF"/>
                  <a:cs typeface="Bodoni FLF"/>
                  <a:sym typeface="Bodoni FLF"/>
                </a:rPr>
                <a:t>  DENGAN </a:t>
              </a:r>
              <a:r>
                <a:rPr lang="en-US" sz="2850" b="1" i="1" spc="-137" dirty="0">
                  <a:solidFill>
                    <a:srgbClr val="C00000"/>
                  </a:solidFill>
                  <a:latin typeface="Imprint MT Shadow" panose="04020605060303030202" pitchFamily="82" charset="0"/>
                  <a:ea typeface="Bodoni FLF Italics"/>
                  <a:cs typeface="Bodoni FLF Italics"/>
                  <a:sym typeface="Bodoni FLF Italics"/>
                </a:rPr>
                <a:t>SWITCHING COST  </a:t>
              </a:r>
              <a:r>
                <a:rPr lang="en-US" sz="2850" b="1" spc="-137" dirty="0">
                  <a:solidFill>
                    <a:srgbClr val="C00000"/>
                  </a:solidFill>
                  <a:latin typeface="Imprint MT Shadow" panose="04020605060303030202" pitchFamily="82" charset="0"/>
                  <a:ea typeface="Bodoni FLF"/>
                  <a:cs typeface="Bodoni FLF"/>
                  <a:sym typeface="Bodoni FLF"/>
                </a:rPr>
                <a:t>SEBAGAI VARIABEL MODERASI : </a:t>
              </a:r>
            </a:p>
            <a:p>
              <a:pPr algn="l">
                <a:lnSpc>
                  <a:spcPts val="3283"/>
                </a:lnSpc>
              </a:pPr>
              <a:r>
                <a:rPr lang="en-US" sz="2850" b="1" spc="-137" dirty="0">
                  <a:solidFill>
                    <a:srgbClr val="C00000"/>
                  </a:solidFill>
                  <a:latin typeface="Imprint MT Shadow" panose="04020605060303030202" pitchFamily="82" charset="0"/>
                  <a:ea typeface="Bodoni FLF"/>
                  <a:cs typeface="Bodoni FLF"/>
                  <a:sym typeface="Bodoni FLF"/>
                </a:rPr>
                <a:t>STUDI PADA INDUSTRI MINYAK GORENG DI INDONESIA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358640" y="5382768"/>
            <a:ext cx="13228320" cy="2947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FF0000"/>
                </a:solidFill>
                <a:latin typeface="Arial Bold"/>
                <a:ea typeface="Arial Bold"/>
                <a:cs typeface="Arial Bold"/>
                <a:sym typeface="Arial Bold"/>
              </a:rPr>
              <a:t>NAMA MAHASISWA	: Darwin Tantowi</a:t>
            </a:r>
          </a:p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FF0000"/>
                </a:solidFill>
                <a:latin typeface="Arial Bold"/>
                <a:ea typeface="Arial Bold"/>
                <a:cs typeface="Arial Bold"/>
                <a:sym typeface="Arial Bold"/>
              </a:rPr>
              <a:t>NIM 				: 20232102001</a:t>
            </a:r>
          </a:p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FF0000"/>
                </a:solidFill>
                <a:latin typeface="Arial Bold"/>
                <a:ea typeface="Arial Bold"/>
                <a:cs typeface="Arial Bold"/>
                <a:sym typeface="Arial Bold"/>
              </a:rPr>
              <a:t>Program Studi		: Magister Manajemen</a:t>
            </a:r>
          </a:p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FF0000"/>
                </a:solidFill>
                <a:latin typeface="Arial Bold"/>
                <a:ea typeface="Arial Bold"/>
                <a:cs typeface="Arial Bold"/>
                <a:sym typeface="Arial Bold"/>
              </a:rPr>
              <a:t>PEMBIMBING 	</a:t>
            </a:r>
            <a:r>
              <a:rPr lang="en-US" sz="3600" b="1">
                <a:solidFill>
                  <a:srgbClr val="FFC000"/>
                </a:solidFill>
                <a:latin typeface="Arial Bold"/>
                <a:ea typeface="Arial Bold"/>
                <a:cs typeface="Arial Bold"/>
                <a:sym typeface="Arial Bold"/>
              </a:rPr>
              <a:t>	: Dr. Yanti Pusparini, ST. MM</a:t>
            </a:r>
          </a:p>
          <a:p>
            <a:pPr algn="l">
              <a:lnSpc>
                <a:spcPts val="4320"/>
              </a:lnSpc>
            </a:pPr>
            <a:endParaRPr lang="en-US" sz="3600" b="1">
              <a:solidFill>
                <a:srgbClr val="FFC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3840" y="6170295"/>
            <a:ext cx="3322320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FAKULTAS BISNIS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3840" y="7427595"/>
            <a:ext cx="3322320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Magister Manajemen (MM)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97528" y="3288343"/>
            <a:ext cx="3059238" cy="1290801"/>
            <a:chOff x="0" y="0"/>
            <a:chExt cx="4078984" cy="172106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78984" cy="1721068"/>
            </a:xfrm>
            <a:custGeom>
              <a:avLst/>
              <a:gdLst/>
              <a:ahLst/>
              <a:cxnLst/>
              <a:rect l="l" t="t" r="r" b="b"/>
              <a:pathLst>
                <a:path w="4078984" h="1721068">
                  <a:moveTo>
                    <a:pt x="0" y="0"/>
                  </a:moveTo>
                  <a:lnTo>
                    <a:pt x="4078984" y="0"/>
                  </a:lnTo>
                  <a:lnTo>
                    <a:pt x="4078984" y="1721068"/>
                  </a:lnTo>
                  <a:lnTo>
                    <a:pt x="0" y="1721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0"/>
              <a:ext cx="4078984" cy="1721068"/>
              <a:chOff x="0" y="0"/>
              <a:chExt cx="4078984" cy="172106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4078984" cy="1721068"/>
              </a:xfrm>
              <a:custGeom>
                <a:avLst/>
                <a:gdLst/>
                <a:ahLst/>
                <a:cxnLst/>
                <a:rect l="l" t="t" r="r" b="b"/>
                <a:pathLst>
                  <a:path w="4078984" h="1721068">
                    <a:moveTo>
                      <a:pt x="0" y="0"/>
                    </a:moveTo>
                    <a:lnTo>
                      <a:pt x="4078984" y="0"/>
                    </a:lnTo>
                    <a:lnTo>
                      <a:pt x="4078984" y="1721068"/>
                    </a:lnTo>
                    <a:lnTo>
                      <a:pt x="0" y="17210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4078984" cy="175916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2340"/>
                  </a:lnSpc>
                </a:pPr>
                <a:r>
                  <a:rPr lang="en-US" sz="195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Sidang 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95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Proposal Tesis 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95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T.A. 2025/2026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95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Semester Genap</a:t>
                </a: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24"/>
                </a:lnSpc>
              </a:pP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PENGARUH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PERCEIVED PRICE, PERCEIVED QUALITY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DAN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CUSTOMER EXPERIENCE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TERHADAP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REPURCHASE INTENTION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DENGAN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SWITCHING COST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SEBAGAI VARIABEL MODERASI  STUDI PADA INDUSTRI MINYAK GORENG INDONESIA</a:t>
              </a:r>
            </a:p>
          </p:txBody>
        </p:sp>
      </p:grpSp>
      <p:sp>
        <p:nvSpPr>
          <p:cNvPr id="42" name="Freeform 42"/>
          <p:cNvSpPr/>
          <p:nvPr/>
        </p:nvSpPr>
        <p:spPr>
          <a:xfrm>
            <a:off x="8102901" y="1992389"/>
            <a:ext cx="9528204" cy="6357910"/>
          </a:xfrm>
          <a:custGeom>
            <a:avLst/>
            <a:gdLst/>
            <a:ahLst/>
            <a:cxnLst/>
            <a:rect l="l" t="t" r="r" b="b"/>
            <a:pathLst>
              <a:path w="9528204" h="6357910">
                <a:moveTo>
                  <a:pt x="0" y="0"/>
                </a:moveTo>
                <a:lnTo>
                  <a:pt x="9528203" y="0"/>
                </a:lnTo>
                <a:lnTo>
                  <a:pt x="9528203" y="6357911"/>
                </a:lnTo>
                <a:lnTo>
                  <a:pt x="0" y="63579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3" name="TextBox 43"/>
          <p:cNvSpPr txBox="1"/>
          <p:nvPr/>
        </p:nvSpPr>
        <p:spPr>
          <a:xfrm>
            <a:off x="630658" y="3479862"/>
            <a:ext cx="6638562" cy="2407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Landasan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Teori –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Customer Experience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Consumer Experience Theory (Addis &amp; Holbrook, 2001)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Strategic Experience Modules (Schmitt, 1999)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Service Dominant Logic Theory (Vargo &amp; Lusch, 2004)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Customer Journey Mapping Theory (Richardson, 2010)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Consumption Emotion Theory (Richins, 1997)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24"/>
                </a:lnSpc>
              </a:pP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PENGARUH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PERCEIVED PRICE, PERCEIVED QUALITY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DAN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CUSTOMER EXPERIENCE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TERHADAP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REPURCHASE INTENTION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DENGAN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SWITCHING COST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SEBAGAI VARIABEL MODERASI  STUDI PADA INDUSTRI MINYAK GORENG INDONESIA</a:t>
              </a:r>
            </a:p>
          </p:txBody>
        </p:sp>
      </p:grpSp>
      <p:sp>
        <p:nvSpPr>
          <p:cNvPr id="42" name="Freeform 42"/>
          <p:cNvSpPr/>
          <p:nvPr/>
        </p:nvSpPr>
        <p:spPr>
          <a:xfrm>
            <a:off x="630658" y="2060305"/>
            <a:ext cx="9255368" cy="6166389"/>
          </a:xfrm>
          <a:custGeom>
            <a:avLst/>
            <a:gdLst/>
            <a:ahLst/>
            <a:cxnLst/>
            <a:rect l="l" t="t" r="r" b="b"/>
            <a:pathLst>
              <a:path w="9255368" h="6166389">
                <a:moveTo>
                  <a:pt x="0" y="0"/>
                </a:moveTo>
                <a:lnTo>
                  <a:pt x="9255369" y="0"/>
                </a:lnTo>
                <a:lnTo>
                  <a:pt x="9255369" y="6166390"/>
                </a:lnTo>
                <a:lnTo>
                  <a:pt x="0" y="61663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3" name="TextBox 43"/>
          <p:cNvSpPr txBox="1"/>
          <p:nvPr/>
        </p:nvSpPr>
        <p:spPr>
          <a:xfrm>
            <a:off x="10649642" y="3616531"/>
            <a:ext cx="6981462" cy="206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Landasan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Teori –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Swtiching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Cost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Switching Barrier Theory (Burnham et al. 2003)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Transaction Cost Economics Theory (</a:t>
            </a:r>
            <a:r>
              <a:rPr lang="en-US" sz="2000" i="1" dirty="0" err="1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Williamsn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, 1985)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Lock in Effect Theory (Shapiro &amp; Varian, 1990)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Satisfaction Retention Theory (Jones et al., 2000)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Relationship Marketing Theory (Morgan &amp; Hunt, 1994)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24"/>
                </a:lnSpc>
              </a:pP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PENGARUH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PERCEIVED PRICE, PERCEIVED QUALITY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DAN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CUSTOMER EXPERIENCE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TERHADAP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REPURCHASE INTENTION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DENGAN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SWITCHING COST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SEBAGAI VARIABEL MODERASI  STUDI PADA INDUSTRI MINYAK GORENG INDONESIA</a:t>
              </a:r>
            </a:p>
          </p:txBody>
        </p:sp>
      </p:grpSp>
      <p:sp>
        <p:nvSpPr>
          <p:cNvPr id="42" name="Freeform 42"/>
          <p:cNvSpPr/>
          <p:nvPr/>
        </p:nvSpPr>
        <p:spPr>
          <a:xfrm>
            <a:off x="7758456" y="2006376"/>
            <a:ext cx="9500844" cy="6329937"/>
          </a:xfrm>
          <a:custGeom>
            <a:avLst/>
            <a:gdLst/>
            <a:ahLst/>
            <a:cxnLst/>
            <a:rect l="l" t="t" r="r" b="b"/>
            <a:pathLst>
              <a:path w="9500844" h="6329937">
                <a:moveTo>
                  <a:pt x="0" y="0"/>
                </a:moveTo>
                <a:lnTo>
                  <a:pt x="9500844" y="0"/>
                </a:lnTo>
                <a:lnTo>
                  <a:pt x="9500844" y="6329937"/>
                </a:lnTo>
                <a:lnTo>
                  <a:pt x="0" y="63299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3" name="TextBox 43"/>
          <p:cNvSpPr txBox="1"/>
          <p:nvPr/>
        </p:nvSpPr>
        <p:spPr>
          <a:xfrm>
            <a:off x="772232" y="4042613"/>
            <a:ext cx="6338524" cy="2407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Landasan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Teori –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Repurchase Intention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Theory of Behavioral Intention (Fishbein &amp; Ajzen, 1975)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Satisfaction Retention Theory (Oliver, 1980)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Brand Loyalty Theory (Aaker, 1991)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Perceived Value Theory (Zeithaml, 1988)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Perceived Risk Theory (Bauer, 1960)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39" name="TextBox 39"/>
          <p:cNvSpPr txBox="1"/>
          <p:nvPr/>
        </p:nvSpPr>
        <p:spPr>
          <a:xfrm>
            <a:off x="9126596" y="1297214"/>
            <a:ext cx="2933647" cy="51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Hipotesis Penelitian</a:t>
            </a:r>
          </a:p>
        </p:txBody>
      </p:sp>
      <p:graphicFrame>
        <p:nvGraphicFramePr>
          <p:cNvPr id="40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330495"/>
              </p:ext>
            </p:extLst>
          </p:nvPr>
        </p:nvGraphicFramePr>
        <p:xfrm>
          <a:off x="9056928" y="1899574"/>
          <a:ext cx="8439150" cy="6398713"/>
        </p:xfrm>
        <a:graphic>
          <a:graphicData uri="http://schemas.openxmlformats.org/drawingml/2006/table">
            <a:tbl>
              <a:tblPr/>
              <a:tblGrid>
                <a:gridCol w="71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9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7475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H1</a:t>
                      </a:r>
                      <a:endParaRPr lang="en-US" sz="11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:</a:t>
                      </a:r>
                      <a:endParaRPr lang="en-US" sz="11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Terdapat pengaruh positif antara </a:t>
                      </a:r>
                      <a:r>
                        <a:rPr lang="en-US" sz="2100" i="1">
                          <a:solidFill>
                            <a:srgbClr val="000000"/>
                          </a:solidFill>
                          <a:latin typeface="Arial Italics"/>
                          <a:ea typeface="Arial Italics"/>
                          <a:cs typeface="Arial Italics"/>
                          <a:sym typeface="Arial Italics"/>
                        </a:rPr>
                        <a:t>perceived price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terhadap </a:t>
                      </a:r>
                      <a:r>
                        <a:rPr lang="en-US" sz="2100" i="1">
                          <a:solidFill>
                            <a:srgbClr val="000000"/>
                          </a:solidFill>
                          <a:latin typeface="Arial Italics"/>
                          <a:ea typeface="Arial Italics"/>
                          <a:cs typeface="Arial Italics"/>
                          <a:sym typeface="Arial Italics"/>
                        </a:rPr>
                        <a:t>repurchase intention</a:t>
                      </a:r>
                      <a:endParaRPr lang="en-US" sz="11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475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H2</a:t>
                      </a:r>
                      <a:endParaRPr lang="en-US" sz="11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:</a:t>
                      </a:r>
                      <a:endParaRPr lang="en-US" sz="11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Terdapat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pengaruh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positif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antara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i="1" dirty="0">
                          <a:solidFill>
                            <a:srgbClr val="000000"/>
                          </a:solidFill>
                          <a:latin typeface="Arial Italics"/>
                          <a:ea typeface="Arial Italics"/>
                          <a:cs typeface="Arial Italics"/>
                          <a:sym typeface="Arial Italics"/>
                        </a:rPr>
                        <a:t>perceived quality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terhadap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i="1" dirty="0">
                          <a:solidFill>
                            <a:srgbClr val="000000"/>
                          </a:solidFill>
                          <a:latin typeface="Arial Italics"/>
                          <a:ea typeface="Arial Italics"/>
                          <a:cs typeface="Arial Italics"/>
                          <a:sym typeface="Arial Italics"/>
                        </a:rPr>
                        <a:t>repurchase intention</a:t>
                      </a:r>
                      <a:endParaRPr lang="en-US" sz="1100" dirty="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475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H3</a:t>
                      </a:r>
                      <a:endParaRPr lang="en-US" sz="11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:</a:t>
                      </a:r>
                      <a:endParaRPr lang="en-US" sz="11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Terdapat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pengaruh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positif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antara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i="1" dirty="0">
                          <a:solidFill>
                            <a:srgbClr val="000000"/>
                          </a:solidFill>
                          <a:latin typeface="Arial Italics"/>
                          <a:ea typeface="Arial Italics"/>
                          <a:cs typeface="Arial Italics"/>
                          <a:sym typeface="Arial Italics"/>
                        </a:rPr>
                        <a:t>customer experience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terhadap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i="1" dirty="0">
                          <a:solidFill>
                            <a:srgbClr val="000000"/>
                          </a:solidFill>
                          <a:latin typeface="Arial Italics"/>
                          <a:ea typeface="Arial Italics"/>
                          <a:cs typeface="Arial Italics"/>
                          <a:sym typeface="Arial Italics"/>
                        </a:rPr>
                        <a:t>repurchase intention</a:t>
                      </a:r>
                      <a:endParaRPr lang="en-US" sz="1100" dirty="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7475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H4</a:t>
                      </a:r>
                      <a:endParaRPr lang="en-US" sz="11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:</a:t>
                      </a:r>
                      <a:endParaRPr lang="en-US" sz="11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Terdapat pengaruh positif antara </a:t>
                      </a:r>
                      <a:r>
                        <a:rPr lang="en-US" sz="2100" i="1">
                          <a:solidFill>
                            <a:srgbClr val="000000"/>
                          </a:solidFill>
                          <a:latin typeface="Arial Italics"/>
                          <a:ea typeface="Arial Italics"/>
                          <a:cs typeface="Arial Italics"/>
                          <a:sym typeface="Arial Italics"/>
                        </a:rPr>
                        <a:t>switching cost 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terhadap </a:t>
                      </a:r>
                      <a:r>
                        <a:rPr lang="en-US" sz="2100" i="1">
                          <a:solidFill>
                            <a:srgbClr val="000000"/>
                          </a:solidFill>
                          <a:latin typeface="Arial Italics"/>
                          <a:ea typeface="Arial Italics"/>
                          <a:cs typeface="Arial Italics"/>
                          <a:sym typeface="Arial Italics"/>
                        </a:rPr>
                        <a:t>repurchase intention</a:t>
                      </a:r>
                      <a:endParaRPr lang="en-US" sz="11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3015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H5</a:t>
                      </a:r>
                      <a:endParaRPr lang="en-US" sz="11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:</a:t>
                      </a:r>
                      <a:endParaRPr lang="en-US" sz="11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 i="1" dirty="0">
                          <a:solidFill>
                            <a:srgbClr val="000000"/>
                          </a:solidFill>
                          <a:latin typeface="Arial Italics"/>
                          <a:ea typeface="Arial Italics"/>
                          <a:cs typeface="Arial Italics"/>
                          <a:sym typeface="Arial Italics"/>
                        </a:rPr>
                        <a:t>Switching cost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memoderasi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pengaruh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i="1" dirty="0">
                          <a:solidFill>
                            <a:srgbClr val="000000"/>
                          </a:solidFill>
                          <a:latin typeface="Arial Italics"/>
                          <a:ea typeface="Arial Italics"/>
                          <a:cs typeface="Arial Italics"/>
                          <a:sym typeface="Arial Italics"/>
                        </a:rPr>
                        <a:t>perceived price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terhadap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i="1" dirty="0">
                          <a:solidFill>
                            <a:srgbClr val="000000"/>
                          </a:solidFill>
                          <a:latin typeface="Arial Italics"/>
                          <a:ea typeface="Arial Italics"/>
                          <a:cs typeface="Arial Italics"/>
                          <a:sym typeface="Arial Italics"/>
                        </a:rPr>
                        <a:t>repurchase intention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secara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positif</a:t>
                      </a:r>
                      <a:endParaRPr lang="en-US" sz="1100" dirty="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639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H6</a:t>
                      </a:r>
                      <a:endParaRPr lang="en-US" sz="11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:</a:t>
                      </a:r>
                      <a:endParaRPr lang="en-US" sz="11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 i="1">
                          <a:solidFill>
                            <a:srgbClr val="000000"/>
                          </a:solidFill>
                          <a:latin typeface="Arial Italics"/>
                          <a:ea typeface="Arial Italics"/>
                          <a:cs typeface="Arial Italics"/>
                          <a:sym typeface="Arial Italics"/>
                        </a:rPr>
                        <a:t>Switching cost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memoderasi pengaruh </a:t>
                      </a:r>
                      <a:r>
                        <a:rPr lang="en-US" sz="2100" i="1">
                          <a:solidFill>
                            <a:srgbClr val="000000"/>
                          </a:solidFill>
                          <a:latin typeface="Arial Italics"/>
                          <a:ea typeface="Arial Italics"/>
                          <a:cs typeface="Arial Italics"/>
                          <a:sym typeface="Arial Italics"/>
                        </a:rPr>
                        <a:t>perceived quality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terhadap </a:t>
                      </a:r>
                      <a:r>
                        <a:rPr lang="en-US" sz="2100" i="1">
                          <a:solidFill>
                            <a:srgbClr val="000000"/>
                          </a:solidFill>
                          <a:latin typeface="Arial Italics"/>
                          <a:ea typeface="Arial Italics"/>
                          <a:cs typeface="Arial Italics"/>
                          <a:sym typeface="Arial Italics"/>
                        </a:rPr>
                        <a:t>repurchase intention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secara positif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4383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H7</a:t>
                      </a:r>
                      <a:endParaRPr lang="en-US" sz="11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:</a:t>
                      </a:r>
                      <a:endParaRPr lang="en-US" sz="11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 i="1" dirty="0">
                          <a:solidFill>
                            <a:srgbClr val="000000"/>
                          </a:solidFill>
                          <a:latin typeface="Arial Italics"/>
                          <a:ea typeface="Arial Italics"/>
                          <a:cs typeface="Arial Italics"/>
                          <a:sym typeface="Arial Italics"/>
                        </a:rPr>
                        <a:t>Switching cost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memoderasi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pengaruh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i="1" dirty="0">
                          <a:solidFill>
                            <a:srgbClr val="000000"/>
                          </a:solidFill>
                          <a:latin typeface="Arial Italics"/>
                          <a:ea typeface="Arial Italics"/>
                          <a:cs typeface="Arial Italics"/>
                          <a:sym typeface="Arial Italics"/>
                        </a:rPr>
                        <a:t>customer experience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terhadap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i="1" dirty="0">
                          <a:solidFill>
                            <a:srgbClr val="000000"/>
                          </a:solidFill>
                          <a:latin typeface="Arial Italics"/>
                          <a:ea typeface="Arial Italics"/>
                          <a:cs typeface="Arial Italics"/>
                          <a:sym typeface="Arial Italics"/>
                        </a:rPr>
                        <a:t>repurchase intention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secara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positif</a:t>
                      </a:r>
                      <a:endParaRPr lang="en-US" sz="1100" dirty="0"/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100" dirty="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" name="TextBox 41"/>
          <p:cNvSpPr txBox="1"/>
          <p:nvPr/>
        </p:nvSpPr>
        <p:spPr>
          <a:xfrm>
            <a:off x="559712" y="1286332"/>
            <a:ext cx="2936628" cy="51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Kerangka Penelitian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24"/>
                </a:lnSpc>
              </a:pP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PENGARUH </a:t>
              </a:r>
              <a:r>
                <a:rPr lang="en-US" sz="2100" b="1" i="1" dirty="0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PERCEIVED PRICE, PERCEIVED QUALITY</a:t>
              </a: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DAN </a:t>
              </a:r>
              <a:r>
                <a:rPr lang="en-US" sz="2100" b="1" i="1" dirty="0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CUSTOMER EXPERIENCE </a:t>
              </a: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TERHADAP </a:t>
              </a:r>
              <a:r>
                <a:rPr lang="en-US" sz="2100" b="1" i="1" dirty="0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REPURCHASE INTENTION </a:t>
              </a: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DENGAN </a:t>
              </a:r>
              <a:r>
                <a:rPr lang="en-US" sz="2100" b="1" i="1" dirty="0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SWITCHING COST </a:t>
              </a: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SEBAGAI VARIABEL MODERASI  STUDI PADA INDUSTRI MINYAK GORENG INDONESIA</a:t>
              </a:r>
            </a:p>
          </p:txBody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1001145" y="2214562"/>
            <a:ext cx="7905117" cy="5686425"/>
            <a:chOff x="0" y="0"/>
            <a:chExt cx="10540156" cy="7581900"/>
          </a:xfrm>
        </p:grpSpPr>
        <p:sp>
          <p:nvSpPr>
            <p:cNvPr id="46" name="Freeform 46" descr="A diagram of a product  AI-generated content may be incorrect."/>
            <p:cNvSpPr/>
            <p:nvPr/>
          </p:nvSpPr>
          <p:spPr>
            <a:xfrm>
              <a:off x="0" y="0"/>
              <a:ext cx="10540111" cy="7581900"/>
            </a:xfrm>
            <a:custGeom>
              <a:avLst/>
              <a:gdLst/>
              <a:ahLst/>
              <a:cxnLst/>
              <a:rect l="l" t="t" r="r" b="b"/>
              <a:pathLst>
                <a:path w="10540111" h="7581900">
                  <a:moveTo>
                    <a:pt x="0" y="0"/>
                  </a:moveTo>
                  <a:lnTo>
                    <a:pt x="10540111" y="0"/>
                  </a:lnTo>
                  <a:lnTo>
                    <a:pt x="10540111" y="7581900"/>
                  </a:lnTo>
                  <a:lnTo>
                    <a:pt x="0" y="7581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2180" y="2064551"/>
            <a:ext cx="9118916" cy="6157898"/>
          </a:xfrm>
          <a:custGeom>
            <a:avLst/>
            <a:gdLst/>
            <a:ahLst/>
            <a:cxnLst/>
            <a:rect l="l" t="t" r="r" b="b"/>
            <a:pathLst>
              <a:path w="9118916" h="6157898">
                <a:moveTo>
                  <a:pt x="0" y="0"/>
                </a:moveTo>
                <a:lnTo>
                  <a:pt x="9118916" y="0"/>
                </a:lnTo>
                <a:lnTo>
                  <a:pt x="9118916" y="6157898"/>
                </a:lnTo>
                <a:lnTo>
                  <a:pt x="0" y="6157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56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AutoShape 7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9" name="Freeform 9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1" name="Freeform 41"/>
          <p:cNvSpPr/>
          <p:nvPr/>
        </p:nvSpPr>
        <p:spPr>
          <a:xfrm>
            <a:off x="503580" y="228600"/>
            <a:ext cx="15977391" cy="1094016"/>
          </a:xfrm>
          <a:custGeom>
            <a:avLst/>
            <a:gdLst/>
            <a:ahLst/>
            <a:cxnLst/>
            <a:rect l="l" t="t" r="r" b="b"/>
            <a:pathLst>
              <a:path w="21303188" h="1458688">
                <a:moveTo>
                  <a:pt x="0" y="0"/>
                </a:moveTo>
                <a:lnTo>
                  <a:pt x="21303188" y="0"/>
                </a:lnTo>
                <a:lnTo>
                  <a:pt x="21303188" y="1458688"/>
                </a:lnTo>
                <a:lnTo>
                  <a:pt x="0" y="14586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TextBox 43"/>
          <p:cNvSpPr txBox="1"/>
          <p:nvPr/>
        </p:nvSpPr>
        <p:spPr>
          <a:xfrm>
            <a:off x="10221425" y="2566724"/>
            <a:ext cx="7567250" cy="4480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Metode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2700"/>
              </a:lnSpc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92976" lvl="2" indent="-364325" algn="l">
              <a:lnSpc>
                <a:spcPts val="2700"/>
              </a:lnSpc>
              <a:buFont typeface="Arial"/>
              <a:buChar char="⚬"/>
            </a:pPr>
            <a:r>
              <a:rPr lang="en-US" sz="2000" b="1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Pendekatan</a:t>
            </a:r>
            <a:r>
              <a:rPr lang="en-US" sz="2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Penelitian</a:t>
            </a:r>
            <a:r>
              <a:rPr lang="en-US" sz="2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Kuantitatif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92976" lvl="2" indent="-364325" algn="l">
              <a:lnSpc>
                <a:spcPts val="2700"/>
              </a:lnSpc>
              <a:buFont typeface="Arial"/>
              <a:buChar char="⚬"/>
            </a:pPr>
            <a:r>
              <a:rPr lang="en-US" sz="2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Teknik </a:t>
            </a:r>
            <a:r>
              <a:rPr lang="en-US" sz="2000" b="1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Pengumpulan</a:t>
            </a:r>
            <a:r>
              <a:rPr lang="en-US" sz="2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data: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Kuesioner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92976" lvl="2" indent="-364325" algn="l">
              <a:lnSpc>
                <a:spcPts val="2700"/>
              </a:lnSpc>
              <a:buFont typeface="Arial"/>
              <a:buChar char="⚬"/>
            </a:pPr>
            <a:r>
              <a:rPr lang="en-US" sz="2000" b="1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Populasi</a:t>
            </a:r>
            <a:r>
              <a:rPr lang="en-US" sz="2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dan Sampel: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Pelaku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usaha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segmen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horeka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minyak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goreng di Indonesia.</a:t>
            </a:r>
          </a:p>
          <a:p>
            <a:pPr marL="1092976" lvl="2" indent="-364325" algn="just">
              <a:lnSpc>
                <a:spcPts val="2700"/>
              </a:lnSpc>
              <a:buFont typeface="Arial"/>
              <a:buChar char="⚬"/>
            </a:pPr>
            <a:r>
              <a:rPr lang="en-US" sz="20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Metode </a:t>
            </a:r>
            <a:r>
              <a:rPr lang="en-US" sz="20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Pemilihan</a:t>
            </a:r>
            <a:r>
              <a:rPr lang="en-US" sz="20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Sample: </a:t>
            </a:r>
            <a:r>
              <a:rPr lang="en-US" sz="2000" i="1" dirty="0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Non probability sampling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pendekatan</a:t>
            </a:r>
            <a:r>
              <a:rPr lang="en-US" sz="2000" i="1" dirty="0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purposive sampling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 Tidak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semua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individu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dalam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populasi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memiliki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kesempatan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sama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terpilih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Peneliti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memilih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sample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secara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subjektif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berdasarkan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kriteria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tertentu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seperti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kemudahan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akses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tujuan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penelitian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atau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penilaian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pribadi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bukan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melalui</a:t>
            </a: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proses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acak</a:t>
            </a:r>
            <a:endParaRPr lang="en-US" sz="20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CCFCEBC0-81C0-869D-ED03-D7E723851FED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10B80094-1443-0E2D-FF12-79C77B1798F5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A58A342C-6B07-BDE4-F185-2598379530D8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24"/>
                </a:lnSpc>
              </a:pP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PENGARUH </a:t>
              </a:r>
              <a:r>
                <a:rPr lang="en-US" sz="2100" b="1" i="1" dirty="0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PERCEIVED PRICE, PERCEIVED QUALITY</a:t>
              </a: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DAN </a:t>
              </a:r>
              <a:r>
                <a:rPr lang="en-US" sz="2100" b="1" i="1" dirty="0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CUSTOMER EXPERIENCE </a:t>
              </a: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TERHADAP </a:t>
              </a:r>
              <a:r>
                <a:rPr lang="en-US" sz="2100" b="1" i="1" dirty="0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REPURCHASE INTENTION </a:t>
              </a: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DENGAN </a:t>
              </a:r>
              <a:r>
                <a:rPr lang="en-US" sz="2100" b="1" i="1" dirty="0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SWITCHING COST </a:t>
              </a: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SEBAGAI VARIABEL MODERASI  STUDI PADA INDUSTRI MINYAK GORENG INDONESIA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1A1C0-85E8-81CD-F154-FD2DEF414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8EFF8F4-B40C-D218-8E5D-6F2C89378AE8}"/>
              </a:ext>
            </a:extLst>
          </p:cNvPr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6541773-8E14-FB57-86AB-C66E00325D65}"/>
                </a:ext>
              </a:extLst>
            </p:cNvPr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FB60434-BE2B-913C-456B-7FE78C9C975D}"/>
              </a:ext>
            </a:extLst>
          </p:cNvPr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4FE032D-3E4E-67DC-678C-5F8ACF2D3499}"/>
                </a:ext>
              </a:extLst>
            </p:cNvPr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452C052A-C540-C226-0C65-3ACC03E96CDC}"/>
              </a:ext>
            </a:extLst>
          </p:cNvPr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B58F4680-6320-A48C-C3C1-C9D2B369DCF0}"/>
              </a:ext>
            </a:extLst>
          </p:cNvPr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6EFA078-11AC-EB32-8484-D3A0C1508C50}"/>
                </a:ext>
              </a:extLst>
            </p:cNvPr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2C2FAAA-338E-0C3D-5E25-36ADBFA6BF53}"/>
                </a:ext>
              </a:extLst>
            </p:cNvPr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EAA183C-538F-8923-15BB-5A4A88D4258D}"/>
              </a:ext>
            </a:extLst>
          </p:cNvPr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07A6B78-4C00-6D74-13DC-30E799556E49}"/>
                </a:ext>
              </a:extLst>
            </p:cNvPr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E5A24ED-229A-71A3-2F40-91B2D64DCCEC}"/>
                </a:ext>
              </a:extLst>
            </p:cNvPr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3DA430F-9200-6055-B8DF-12A53B8BE4F6}"/>
              </a:ext>
            </a:extLst>
          </p:cNvPr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B25F2D4-9E28-323E-6D6D-BC8AF513DEB8}"/>
                </a:ext>
              </a:extLst>
            </p:cNvPr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9E17232-E22C-4E79-AE4C-2480614CFC7C}"/>
                </a:ext>
              </a:extLst>
            </p:cNvPr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B132DBA-616A-D6D4-C4FE-905746DF7DC1}"/>
              </a:ext>
            </a:extLst>
          </p:cNvPr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DF911A9C-0371-9D8B-656A-FE92E45CFBD0}"/>
                </a:ext>
              </a:extLst>
            </p:cNvPr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39D87A86-B5B5-4CF2-6B1B-B65DABDCFF20}"/>
                </a:ext>
              </a:extLst>
            </p:cNvPr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FB815D3B-F8CF-44B3-E458-A47162CE062B}"/>
              </a:ext>
            </a:extLst>
          </p:cNvPr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A88FB97-7C42-2BF2-88D7-45EC38F6ABCE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086246B9-EC51-6F3D-D0BE-5AD7B26A294C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745F119F-9F5A-7B94-89BE-38B81FC1E6A9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11AA81DC-2BFD-7F02-A523-3AD68C9CA49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A0A6D2ED-72D9-12AC-B28B-F74A03255705}"/>
              </a:ext>
            </a:extLst>
          </p:cNvPr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8B5E307-EA1D-7360-2E10-443AA968AD8F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142C28F4-9DFD-2DFB-F738-6FD7AB928C9B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4E8C06B3-4810-3852-C824-90EB6B6BDA4E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A259E317-D1BB-89BD-AF19-E75033D7FDC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CA05A022-7305-41B1-EEAD-F7E58BD82211}"/>
              </a:ext>
            </a:extLst>
          </p:cNvPr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7002AD2C-EA8F-A8C8-8398-3DF7650A2AD8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3C1976F2-7F79-59D3-A985-D43E8AC9D25B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6620486D-6973-B5E7-DA0B-594A15B690AB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9EE38EDC-7FEE-3591-CCCA-51164CA3A56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9BADC148-300A-4EA8-1A63-60B5347A609D}"/>
              </a:ext>
            </a:extLst>
          </p:cNvPr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A5A1BA80-C9A3-15DA-1BFB-B3C935F1A1DD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4C5FE736-7A74-9944-2888-E7E260187F28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D3C0AED9-587D-C2D5-2AE5-932EFC3E6D1C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>
                <a:extLst>
                  <a:ext uri="{FF2B5EF4-FFF2-40B4-BE49-F238E27FC236}">
                    <a16:creationId xmlns:a16="http://schemas.microsoft.com/office/drawing/2014/main" id="{2287623E-3338-553E-E1B3-7DA415973837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8E626F9D-2B11-0EA4-7B2A-B4AF984016AA}"/>
              </a:ext>
            </a:extLst>
          </p:cNvPr>
          <p:cNvSpPr/>
          <p:nvPr/>
        </p:nvSpPr>
        <p:spPr>
          <a:xfrm>
            <a:off x="503580" y="228600"/>
            <a:ext cx="15977391" cy="1094016"/>
          </a:xfrm>
          <a:custGeom>
            <a:avLst/>
            <a:gdLst/>
            <a:ahLst/>
            <a:cxnLst/>
            <a:rect l="l" t="t" r="r" b="b"/>
            <a:pathLst>
              <a:path w="21303188" h="1458688">
                <a:moveTo>
                  <a:pt x="0" y="0"/>
                </a:moveTo>
                <a:lnTo>
                  <a:pt x="21303188" y="0"/>
                </a:lnTo>
                <a:lnTo>
                  <a:pt x="21303188" y="1458688"/>
                </a:lnTo>
                <a:lnTo>
                  <a:pt x="0" y="14586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6DA7A251-F1DD-0805-D4E8-B9CC97FF6A37}"/>
              </a:ext>
            </a:extLst>
          </p:cNvPr>
          <p:cNvSpPr txBox="1"/>
          <p:nvPr/>
        </p:nvSpPr>
        <p:spPr>
          <a:xfrm>
            <a:off x="507842" y="1690281"/>
            <a:ext cx="7567250" cy="324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Populasi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dan Sampel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endParaRPr lang="en-US" sz="20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A3EF25E9-5541-A9F9-1636-042DF8F5F7BB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7DDB91B9-6497-1CDC-A8A3-E8F8A41C3CF7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3A57BB4B-CF52-D4FA-D1DA-E909CD2B0D65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24"/>
                </a:lnSpc>
              </a:pP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PENGARUH </a:t>
              </a:r>
              <a:r>
                <a:rPr lang="en-US" sz="2100" b="1" i="1" dirty="0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PERCEIVED PRICE, PERCEIVED QUALITY</a:t>
              </a: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DAN </a:t>
              </a:r>
              <a:r>
                <a:rPr lang="en-US" sz="2100" b="1" i="1" dirty="0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CUSTOMER EXPERIENCE </a:t>
              </a: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TERHADAP </a:t>
              </a:r>
              <a:r>
                <a:rPr lang="en-US" sz="2100" b="1" i="1" dirty="0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REPURCHASE INTENTION </a:t>
              </a: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DENGAN </a:t>
              </a:r>
              <a:r>
                <a:rPr lang="en-US" sz="2100" b="1" i="1" dirty="0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SWITCHING COST </a:t>
              </a: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SEBAGAI VARIABEL MODERASI  STUDI PADA INDUSTRI MINYAK GORENG INDONESIA</a:t>
              </a:r>
            </a:p>
          </p:txBody>
        </p:sp>
      </p:grp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439109-C81C-460B-C5A8-449715738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546811"/>
              </p:ext>
            </p:extLst>
          </p:nvPr>
        </p:nvGraphicFramePr>
        <p:xfrm>
          <a:off x="1651210" y="2279156"/>
          <a:ext cx="12847763" cy="67590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5957">
                  <a:extLst>
                    <a:ext uri="{9D8B030D-6E8A-4147-A177-3AD203B41FA5}">
                      <a16:colId xmlns:a16="http://schemas.microsoft.com/office/drawing/2014/main" val="1630107043"/>
                    </a:ext>
                  </a:extLst>
                </a:gridCol>
                <a:gridCol w="5805412">
                  <a:extLst>
                    <a:ext uri="{9D8B030D-6E8A-4147-A177-3AD203B41FA5}">
                      <a16:colId xmlns:a16="http://schemas.microsoft.com/office/drawing/2014/main" val="2829831986"/>
                    </a:ext>
                  </a:extLst>
                </a:gridCol>
                <a:gridCol w="6186394">
                  <a:extLst>
                    <a:ext uri="{9D8B030D-6E8A-4147-A177-3AD203B41FA5}">
                      <a16:colId xmlns:a16="http://schemas.microsoft.com/office/drawing/2014/main" val="675199318"/>
                    </a:ext>
                  </a:extLst>
                </a:gridCol>
              </a:tblGrid>
              <a:tr h="45727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No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47" marR="6444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Keterangan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47" marR="6444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Rincian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47" marR="64447" marT="0" marB="0" anchor="ctr"/>
                </a:tc>
                <a:extLst>
                  <a:ext uri="{0D108BD9-81ED-4DB2-BD59-A6C34878D82A}">
                    <a16:rowId xmlns:a16="http://schemas.microsoft.com/office/drawing/2014/main" val="4182889696"/>
                  </a:ext>
                </a:extLst>
              </a:tr>
              <a:tr h="98642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1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47" marR="6444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Teknik Pengambilan Sampel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47" marR="6444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Non-probability sampling dengan pendekatan purposive sampling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47" marR="64447" marT="0" marB="0" anchor="ctr"/>
                </a:tc>
                <a:extLst>
                  <a:ext uri="{0D108BD9-81ED-4DB2-BD59-A6C34878D82A}">
                    <a16:rowId xmlns:a16="http://schemas.microsoft.com/office/drawing/2014/main" val="651020370"/>
                  </a:ext>
                </a:extLst>
              </a:tr>
              <a:tr h="231686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2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47" marR="6444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Kriteria Pemilihan Responden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47" marR="6444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- </a:t>
                      </a:r>
                      <a:r>
                        <a:rPr lang="en-ID" sz="2000" kern="100" dirty="0" err="1">
                          <a:effectLst/>
                        </a:rPr>
                        <a:t>Berperan</a:t>
                      </a:r>
                      <a:r>
                        <a:rPr lang="en-ID" sz="2000" kern="100" dirty="0">
                          <a:effectLst/>
                        </a:rPr>
                        <a:t> </a:t>
                      </a:r>
                      <a:r>
                        <a:rPr lang="en-ID" sz="2000" kern="100" dirty="0" err="1">
                          <a:effectLst/>
                        </a:rPr>
                        <a:t>dalam</a:t>
                      </a:r>
                      <a:r>
                        <a:rPr lang="en-ID" sz="2000" kern="100" dirty="0">
                          <a:effectLst/>
                        </a:rPr>
                        <a:t> </a:t>
                      </a:r>
                      <a:r>
                        <a:rPr lang="en-ID" sz="2000" kern="100" dirty="0" err="1">
                          <a:effectLst/>
                        </a:rPr>
                        <a:t>keputusan</a:t>
                      </a:r>
                      <a:r>
                        <a:rPr lang="en-ID" sz="2000" kern="100" dirty="0">
                          <a:effectLst/>
                        </a:rPr>
                        <a:t> </a:t>
                      </a:r>
                      <a:r>
                        <a:rPr lang="en-ID" sz="2000" kern="100" dirty="0" err="1">
                          <a:effectLst/>
                        </a:rPr>
                        <a:t>pembelian</a:t>
                      </a:r>
                      <a:r>
                        <a:rPr lang="en-ID" sz="2000" kern="100" dirty="0">
                          <a:effectLst/>
                        </a:rPr>
                        <a:t> </a:t>
                      </a:r>
                      <a:r>
                        <a:rPr lang="en-ID" sz="2000" kern="100" dirty="0" err="1">
                          <a:effectLst/>
                        </a:rPr>
                        <a:t>minyak</a:t>
                      </a:r>
                      <a:r>
                        <a:rPr lang="en-ID" sz="2000" kern="100" dirty="0">
                          <a:effectLst/>
                        </a:rPr>
                        <a:t> goreng- Telah </a:t>
                      </a:r>
                      <a:r>
                        <a:rPr lang="en-ID" sz="2000" kern="100" dirty="0" err="1">
                          <a:effectLst/>
                        </a:rPr>
                        <a:t>membeli</a:t>
                      </a:r>
                      <a:r>
                        <a:rPr lang="en-ID" sz="2000" kern="100" dirty="0">
                          <a:effectLst/>
                        </a:rPr>
                        <a:t> </a:t>
                      </a:r>
                      <a:r>
                        <a:rPr lang="en-ID" sz="2000" kern="100" dirty="0" err="1">
                          <a:effectLst/>
                        </a:rPr>
                        <a:t>produk</a:t>
                      </a:r>
                      <a:r>
                        <a:rPr lang="en-ID" sz="2000" kern="100" dirty="0">
                          <a:effectLst/>
                        </a:rPr>
                        <a:t> minimal dua kali- </a:t>
                      </a:r>
                      <a:r>
                        <a:rPr lang="en-ID" sz="2000" kern="100" dirty="0" err="1">
                          <a:effectLst/>
                        </a:rPr>
                        <a:t>Berasal</a:t>
                      </a:r>
                      <a:r>
                        <a:rPr lang="en-ID" sz="2000" kern="100" dirty="0">
                          <a:effectLst/>
                        </a:rPr>
                        <a:t> </a:t>
                      </a:r>
                      <a:r>
                        <a:rPr lang="en-ID" sz="2000" kern="100" dirty="0" err="1">
                          <a:effectLst/>
                        </a:rPr>
                        <a:t>dari</a:t>
                      </a:r>
                      <a:r>
                        <a:rPr lang="en-ID" sz="2000" kern="100" dirty="0">
                          <a:effectLst/>
                        </a:rPr>
                        <a:t> unit </a:t>
                      </a:r>
                      <a:r>
                        <a:rPr lang="en-ID" sz="2000" kern="100" dirty="0" err="1">
                          <a:effectLst/>
                        </a:rPr>
                        <a:t>usaha</a:t>
                      </a:r>
                      <a:r>
                        <a:rPr lang="en-ID" sz="2000" kern="100" dirty="0">
                          <a:effectLst/>
                        </a:rPr>
                        <a:t> </a:t>
                      </a:r>
                      <a:r>
                        <a:rPr lang="en-ID" sz="2000" kern="100" dirty="0" err="1">
                          <a:effectLst/>
                        </a:rPr>
                        <a:t>aktif</a:t>
                      </a:r>
                      <a:r>
                        <a:rPr lang="en-ID" sz="2000" kern="100" dirty="0">
                          <a:effectLst/>
                        </a:rPr>
                        <a:t> di </a:t>
                      </a:r>
                      <a:r>
                        <a:rPr lang="en-ID" sz="2000" kern="100" dirty="0" err="1">
                          <a:effectLst/>
                        </a:rPr>
                        <a:t>sektor</a:t>
                      </a:r>
                      <a:r>
                        <a:rPr lang="en-ID" sz="2000" kern="100" dirty="0">
                          <a:effectLst/>
                        </a:rPr>
                        <a:t> </a:t>
                      </a:r>
                      <a:r>
                        <a:rPr lang="en-ID" sz="2000" kern="100" dirty="0" err="1">
                          <a:effectLst/>
                        </a:rPr>
                        <a:t>Horeka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47" marR="64447" marT="0" marB="0" anchor="ctr"/>
                </a:tc>
                <a:extLst>
                  <a:ext uri="{0D108BD9-81ED-4DB2-BD59-A6C34878D82A}">
                    <a16:rowId xmlns:a16="http://schemas.microsoft.com/office/drawing/2014/main" val="2651558495"/>
                  </a:ext>
                </a:extLst>
              </a:tr>
              <a:tr h="136424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3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47" marR="6444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Penentuan Jumlah Sampel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47" marR="6444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Menggunakan pendekatan (Sabol et al., 2023), yaitu 5–10 kali jumlah indikator penelitian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47" marR="64447" marT="0" marB="0" anchor="ctr"/>
                </a:tc>
                <a:extLst>
                  <a:ext uri="{0D108BD9-81ED-4DB2-BD59-A6C34878D82A}">
                    <a16:rowId xmlns:a16="http://schemas.microsoft.com/office/drawing/2014/main" val="1752908872"/>
                  </a:ext>
                </a:extLst>
              </a:tr>
              <a:tr h="88792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4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47" marR="6444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Jumlah Indikator Penelitian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47" marR="6444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41 indikator (gabungan dari variabel X1, X2, X3, Z, dan Y)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47" marR="64447" marT="0" marB="0" anchor="ctr"/>
                </a:tc>
                <a:extLst>
                  <a:ext uri="{0D108BD9-81ED-4DB2-BD59-A6C34878D82A}">
                    <a16:rowId xmlns:a16="http://schemas.microsoft.com/office/drawing/2014/main" val="1179303955"/>
                  </a:ext>
                </a:extLst>
              </a:tr>
              <a:tr h="45727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5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47" marR="6444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>
                          <a:effectLst/>
                        </a:rPr>
                        <a:t>Jumlah Sampel Minimum</a:t>
                      </a:r>
                      <a:endParaRPr lang="en-ID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47" marR="6444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100" dirty="0">
                          <a:effectLst/>
                        </a:rPr>
                        <a:t>205 - 410 </a:t>
                      </a:r>
                      <a:r>
                        <a:rPr lang="en-ID" sz="2000" kern="100" dirty="0" err="1">
                          <a:effectLst/>
                        </a:rPr>
                        <a:t>Responden</a:t>
                      </a:r>
                      <a:endParaRPr lang="en-ID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47" marR="64447" marT="0" marB="0" anchor="ctr"/>
                </a:tc>
                <a:extLst>
                  <a:ext uri="{0D108BD9-81ED-4DB2-BD59-A6C34878D82A}">
                    <a16:rowId xmlns:a16="http://schemas.microsoft.com/office/drawing/2014/main" val="3298785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869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053840" y="4390490"/>
            <a:ext cx="10180320" cy="1353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Terima Kasih</a:t>
            </a:r>
          </a:p>
        </p:txBody>
      </p:sp>
      <p:sp>
        <p:nvSpPr>
          <p:cNvPr id="5" name="AutoShape 5"/>
          <p:cNvSpPr/>
          <p:nvPr/>
        </p:nvSpPr>
        <p:spPr>
          <a:xfrm rot="19535">
            <a:off x="3906035" y="5663616"/>
            <a:ext cx="10475937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024580" y="217370"/>
            <a:ext cx="5129212" cy="1014412"/>
            <a:chOff x="0" y="0"/>
            <a:chExt cx="6838950" cy="13525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38950" cy="1352550"/>
            </a:xfrm>
            <a:custGeom>
              <a:avLst/>
              <a:gdLst/>
              <a:ahLst/>
              <a:cxnLst/>
              <a:rect l="l" t="t" r="r" b="b"/>
              <a:pathLst>
                <a:path w="6838950" h="1352550">
                  <a:moveTo>
                    <a:pt x="0" y="0"/>
                  </a:moveTo>
                  <a:lnTo>
                    <a:pt x="6838950" y="0"/>
                  </a:lnTo>
                  <a:lnTo>
                    <a:pt x="6838950" y="1352550"/>
                  </a:lnTo>
                  <a:lnTo>
                    <a:pt x="0" y="1352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024578" y="1318581"/>
            <a:ext cx="4200526" cy="357188"/>
            <a:chOff x="0" y="0"/>
            <a:chExt cx="5600702" cy="476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00700" cy="476250"/>
            </a:xfrm>
            <a:custGeom>
              <a:avLst/>
              <a:gdLst/>
              <a:ahLst/>
              <a:cxnLst/>
              <a:rect l="l" t="t" r="r" b="b"/>
              <a:pathLst>
                <a:path w="5600700" h="476250">
                  <a:moveTo>
                    <a:pt x="0" y="0"/>
                  </a:moveTo>
                  <a:lnTo>
                    <a:pt x="5600700" y="0"/>
                  </a:lnTo>
                  <a:lnTo>
                    <a:pt x="5600700" y="476250"/>
                  </a:lnTo>
                  <a:lnTo>
                    <a:pt x="0" y="47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17713" y="56209"/>
            <a:ext cx="1746446" cy="1663098"/>
            <a:chOff x="0" y="0"/>
            <a:chExt cx="2328594" cy="22174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116036" y="5796348"/>
            <a:ext cx="4055926" cy="1190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Darwin Tantowi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58074" y="962146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8128536" y="1787752"/>
            <a:ext cx="8979852" cy="6285894"/>
            <a:chOff x="0" y="0"/>
            <a:chExt cx="11973136" cy="838119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973179" cy="8381238"/>
            </a:xfrm>
            <a:custGeom>
              <a:avLst/>
              <a:gdLst/>
              <a:ahLst/>
              <a:cxnLst/>
              <a:rect l="l" t="t" r="r" b="b"/>
              <a:pathLst>
                <a:path w="11973179" h="8381238">
                  <a:moveTo>
                    <a:pt x="0" y="0"/>
                  </a:moveTo>
                  <a:lnTo>
                    <a:pt x="11973179" y="0"/>
                  </a:lnTo>
                  <a:lnTo>
                    <a:pt x="11973179" y="8381238"/>
                  </a:lnTo>
                  <a:lnTo>
                    <a:pt x="0" y="8381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31" b="-3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595020" y="2272212"/>
            <a:ext cx="7042400" cy="364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Latar </a:t>
            </a:r>
            <a:r>
              <a:rPr lang="en-US" sz="2000" b="1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Belakang</a:t>
            </a:r>
            <a:endParaRPr lang="en-US" sz="2000" b="1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542925" lvl="1" indent="-271462" algn="just">
              <a:lnSpc>
                <a:spcPts val="324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Minyak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goreng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kebutuhan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pokok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rumah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tangga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industri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kuliner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Indonesia,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sensitif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harga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kualitas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542925" lvl="1" indent="-271462" algn="just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Adanya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produk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Minyakita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harga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kompetitif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mengancam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loyalitas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konsumen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merek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premium.</a:t>
            </a:r>
          </a:p>
          <a:p>
            <a:pPr marL="542925" lvl="1" indent="-271462" algn="just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Switching cost yang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mempengaruhi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minat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pembelian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ulang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customer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existing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produk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brand</a:t>
            </a:r>
          </a:p>
        </p:txBody>
      </p:sp>
      <p:grpSp>
        <p:nvGrpSpPr>
          <p:cNvPr id="45" name="Group 42">
            <a:extLst>
              <a:ext uri="{FF2B5EF4-FFF2-40B4-BE49-F238E27FC236}">
                <a16:creationId xmlns:a16="http://schemas.microsoft.com/office/drawing/2014/main" id="{D56F8589-D88F-6A35-3E17-97CCB7805333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B2FADE36-7A58-3E31-5BDA-DB4268A4C243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7" name="TextBox 44">
              <a:extLst>
                <a:ext uri="{FF2B5EF4-FFF2-40B4-BE49-F238E27FC236}">
                  <a16:creationId xmlns:a16="http://schemas.microsoft.com/office/drawing/2014/main" id="{1E7D886E-18D4-765B-155C-3E296F0681C4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24"/>
                </a:lnSpc>
              </a:pP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PENGARUH </a:t>
              </a:r>
              <a:r>
                <a:rPr lang="en-US" sz="2100" b="1" i="1" dirty="0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PERCEIVED PRICE, PERCEIVED QUALITY</a:t>
              </a: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DAN </a:t>
              </a:r>
              <a:r>
                <a:rPr lang="en-US" sz="2100" b="1" i="1" dirty="0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CUSTOMER EXPERIENCE </a:t>
              </a: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TERHADAP </a:t>
              </a:r>
              <a:r>
                <a:rPr lang="en-US" sz="2100" b="1" i="1" dirty="0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REPURCHASE INTENTION </a:t>
              </a: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DENGAN </a:t>
              </a:r>
              <a:r>
                <a:rPr lang="en-US" sz="2100" b="1" i="1" dirty="0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SWITCHING COST </a:t>
              </a: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SEBAGAI VARIABEL MODERASI  STUDI PADA INDUSTRI MINYAK GORENG INDONESIA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39" name="TextBox 39"/>
          <p:cNvSpPr txBox="1"/>
          <p:nvPr/>
        </p:nvSpPr>
        <p:spPr>
          <a:xfrm>
            <a:off x="642348" y="1569969"/>
            <a:ext cx="16000314" cy="759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217" lvl="1" indent="-298609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Grafik Kenaikan harga minyak goreng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24"/>
                </a:lnSpc>
              </a:pP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PENGARUH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PERCEIVED PRICE, PERCEIVED QUALITY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DAN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CUSTOMER EXPERIENCE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TERHADAP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REPURCHASE INTENTION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DENGAN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SWITCHING COST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SEBAGAI VARIABEL MODERASI  STUDI PADA INDUSTRI MINYAK GORENG INDONESIA</a:t>
              </a:r>
            </a:p>
          </p:txBody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550908" y="2410512"/>
            <a:ext cx="8637504" cy="5847663"/>
            <a:chOff x="0" y="0"/>
            <a:chExt cx="11516672" cy="7796884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516614" cy="7796911"/>
            </a:xfrm>
            <a:custGeom>
              <a:avLst/>
              <a:gdLst/>
              <a:ahLst/>
              <a:cxnLst/>
              <a:rect l="l" t="t" r="r" b="b"/>
              <a:pathLst>
                <a:path w="11516614" h="7796911">
                  <a:moveTo>
                    <a:pt x="0" y="0"/>
                  </a:moveTo>
                  <a:lnTo>
                    <a:pt x="11516614" y="0"/>
                  </a:lnTo>
                  <a:lnTo>
                    <a:pt x="11516614" y="7796911"/>
                  </a:lnTo>
                  <a:lnTo>
                    <a:pt x="0" y="7796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2" b="-2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9395182" y="2410512"/>
            <a:ext cx="8341909" cy="5847665"/>
            <a:chOff x="0" y="0"/>
            <a:chExt cx="11122546" cy="77968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1122533" cy="7796911"/>
            </a:xfrm>
            <a:custGeom>
              <a:avLst/>
              <a:gdLst/>
              <a:ahLst/>
              <a:cxnLst/>
              <a:rect l="l" t="t" r="r" b="b"/>
              <a:pathLst>
                <a:path w="11122533" h="7796911">
                  <a:moveTo>
                    <a:pt x="0" y="0"/>
                  </a:moveTo>
                  <a:lnTo>
                    <a:pt x="11122533" y="0"/>
                  </a:lnTo>
                  <a:lnTo>
                    <a:pt x="11122533" y="7796911"/>
                  </a:lnTo>
                  <a:lnTo>
                    <a:pt x="0" y="7796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-23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24"/>
                </a:lnSpc>
              </a:pP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PENGARUH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PERCEIVED PRICE, PERCEIVED QUALITY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DAN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CUSTOMER EXPERIENCE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TERHADAP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REPURCHASE INTENTION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DENGAN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SWITCHING COST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SEBAGAI VARIABEL MODERASI  STUDI PADA INDUSTRI MINYAK GORENG INDONESIA</a:t>
              </a:r>
            </a:p>
          </p:txBody>
        </p:sp>
      </p:grpSp>
      <p:sp>
        <p:nvSpPr>
          <p:cNvPr id="42" name="Freeform 42"/>
          <p:cNvSpPr/>
          <p:nvPr/>
        </p:nvSpPr>
        <p:spPr>
          <a:xfrm>
            <a:off x="475008" y="2296893"/>
            <a:ext cx="8545162" cy="5693214"/>
          </a:xfrm>
          <a:custGeom>
            <a:avLst/>
            <a:gdLst/>
            <a:ahLst/>
            <a:cxnLst/>
            <a:rect l="l" t="t" r="r" b="b"/>
            <a:pathLst>
              <a:path w="8545162" h="5693214">
                <a:moveTo>
                  <a:pt x="0" y="0"/>
                </a:moveTo>
                <a:lnTo>
                  <a:pt x="8545162" y="0"/>
                </a:lnTo>
                <a:lnTo>
                  <a:pt x="8545162" y="5693214"/>
                </a:lnTo>
                <a:lnTo>
                  <a:pt x="0" y="56932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3" name="TextBox 43"/>
          <p:cNvSpPr txBox="1"/>
          <p:nvPr/>
        </p:nvSpPr>
        <p:spPr>
          <a:xfrm>
            <a:off x="9642088" y="1706880"/>
            <a:ext cx="7924437" cy="5842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Identifikasi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Masalah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algn="just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sebelumnya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menunjukkan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beragam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terkait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pengaruh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perceived price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perceived quality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dan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customer experience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repurchase intention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 indent="-342900" algn="just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Studi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Ratnafuri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et al., (2022)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menyatakan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bahwa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perceived price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berpengaruh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positif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repurchase intention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namun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temuan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Senali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et al., (2024)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menunjukkan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berlawanan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 indent="-342900" algn="just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Selain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itu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Putra et al., (2025)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menunjukkan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bahwa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switching cost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mampu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memperkuat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repurchase intention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meskipun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konsumen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menghadapi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alternatif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produk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lebih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murah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 indent="-342900" algn="just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hal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tersebut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menganalisis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pengaruh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perceived price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perceived quality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dan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customer experience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repurchase intention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switching cost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sebagai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variabel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moderasi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24"/>
                </a:lnSpc>
              </a:pP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PENGARUH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PERCEIVED PRICE, PERCEIVED QUALITY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DAN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CUSTOMER EXPERIENCE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TERHADAP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REPURCHASE INTENTION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DENGAN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SWITCHING COST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SEBAGAI VARIABEL MODERASI  STUDI PADA INDUSTRI MINYAK GORENG INDONESIA</a:t>
              </a:r>
            </a:p>
          </p:txBody>
        </p:sp>
      </p:grpSp>
      <p:sp>
        <p:nvSpPr>
          <p:cNvPr id="42" name="Freeform 42"/>
          <p:cNvSpPr/>
          <p:nvPr/>
        </p:nvSpPr>
        <p:spPr>
          <a:xfrm>
            <a:off x="8991600" y="2708124"/>
            <a:ext cx="8855913" cy="4870752"/>
          </a:xfrm>
          <a:custGeom>
            <a:avLst/>
            <a:gdLst/>
            <a:ahLst/>
            <a:cxnLst/>
            <a:rect l="l" t="t" r="r" b="b"/>
            <a:pathLst>
              <a:path w="8855913" h="4870752">
                <a:moveTo>
                  <a:pt x="0" y="0"/>
                </a:moveTo>
                <a:lnTo>
                  <a:pt x="8855913" y="0"/>
                </a:lnTo>
                <a:lnTo>
                  <a:pt x="8855913" y="4870752"/>
                </a:lnTo>
                <a:lnTo>
                  <a:pt x="0" y="4870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3" name="TextBox 43"/>
          <p:cNvSpPr txBox="1"/>
          <p:nvPr/>
        </p:nvSpPr>
        <p:spPr>
          <a:xfrm>
            <a:off x="503580" y="1957571"/>
            <a:ext cx="7878420" cy="6223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56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Rumusan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Masalah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1985" lvl="1" indent="-225993" algn="just">
              <a:lnSpc>
                <a:spcPts val="3236"/>
              </a:lnSpc>
              <a:buAutoNum type="arabicPeriod"/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Perceived Price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berpengaruh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positif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Repurchase Intention?</a:t>
            </a:r>
          </a:p>
          <a:p>
            <a:pPr marL="451985" lvl="1" indent="-225993" algn="just">
              <a:lnSpc>
                <a:spcPts val="3236"/>
              </a:lnSpc>
              <a:buAutoNum type="arabicPeriod"/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Perceived Quality 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berpengaruh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positif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Repurchase Intention?</a:t>
            </a:r>
          </a:p>
          <a:p>
            <a:pPr marL="451985" lvl="1" indent="-225993" algn="just">
              <a:lnSpc>
                <a:spcPts val="3236"/>
              </a:lnSpc>
              <a:buAutoNum type="arabicPeriod"/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Customer Experience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berpengaruh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positif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Repurchase Intention?</a:t>
            </a:r>
          </a:p>
          <a:p>
            <a:pPr marL="451985" lvl="1" indent="-225993" algn="just">
              <a:lnSpc>
                <a:spcPts val="3236"/>
              </a:lnSpc>
              <a:buAutoNum type="arabicPeriod"/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Switching Cost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berpengaruh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positif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Repurchase Intention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marL="451985" lvl="1" indent="-225993" algn="just">
              <a:lnSpc>
                <a:spcPts val="3236"/>
              </a:lnSpc>
              <a:buAutoNum type="arabicPeriod"/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Switching Cost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memperkuat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pengaruh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Perceived Price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Repurchase Intention?</a:t>
            </a:r>
          </a:p>
          <a:p>
            <a:pPr marL="451985" lvl="1" indent="-225993" algn="just">
              <a:lnSpc>
                <a:spcPts val="3236"/>
              </a:lnSpc>
              <a:buAutoNum type="arabicPeriod"/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Switching Cost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memperkuat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pengaruh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Perceived Quality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Repurchase Intention?</a:t>
            </a:r>
          </a:p>
          <a:p>
            <a:pPr marL="451985" lvl="1" indent="-225993" algn="just">
              <a:lnSpc>
                <a:spcPts val="3236"/>
              </a:lnSpc>
              <a:buAutoNum type="arabicPeriod"/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Switching Cost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memperkuat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pengaruh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Customer Experience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Repurchase Intention.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0" name="Freeform 40"/>
          <p:cNvSpPr/>
          <p:nvPr/>
        </p:nvSpPr>
        <p:spPr>
          <a:xfrm>
            <a:off x="502444" y="228600"/>
            <a:ext cx="15144750" cy="1092994"/>
          </a:xfrm>
          <a:custGeom>
            <a:avLst/>
            <a:gdLst/>
            <a:ahLst/>
            <a:cxnLst/>
            <a:rect l="l" t="t" r="r" b="b"/>
            <a:pathLst>
              <a:path w="20193000" h="1457326">
                <a:moveTo>
                  <a:pt x="0" y="0"/>
                </a:moveTo>
                <a:lnTo>
                  <a:pt x="20193000" y="0"/>
                </a:lnTo>
                <a:lnTo>
                  <a:pt x="20193000" y="1457326"/>
                </a:lnTo>
                <a:lnTo>
                  <a:pt x="0" y="145732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2" name="Freeform 42"/>
          <p:cNvSpPr/>
          <p:nvPr/>
        </p:nvSpPr>
        <p:spPr>
          <a:xfrm>
            <a:off x="8382000" y="2392413"/>
            <a:ext cx="9659953" cy="5502173"/>
          </a:xfrm>
          <a:custGeom>
            <a:avLst/>
            <a:gdLst/>
            <a:ahLst/>
            <a:cxnLst/>
            <a:rect l="l" t="t" r="r" b="b"/>
            <a:pathLst>
              <a:path w="9659953" h="5502173">
                <a:moveTo>
                  <a:pt x="0" y="0"/>
                </a:moveTo>
                <a:lnTo>
                  <a:pt x="9659953" y="0"/>
                </a:lnTo>
                <a:lnTo>
                  <a:pt x="9659953" y="5502174"/>
                </a:lnTo>
                <a:lnTo>
                  <a:pt x="0" y="5502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285" r="-4204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3" name="TextBox 43"/>
          <p:cNvSpPr txBox="1"/>
          <p:nvPr/>
        </p:nvSpPr>
        <p:spPr>
          <a:xfrm>
            <a:off x="618808" y="2110154"/>
            <a:ext cx="7458392" cy="4968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</a:pPr>
            <a:r>
              <a:rPr lang="en-US" sz="15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Tujuan </a:t>
            </a:r>
            <a:r>
              <a:rPr lang="en-US" sz="15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r>
              <a:rPr lang="en-US" sz="15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</a:p>
          <a:p>
            <a:pPr marL="407194" lvl="1" indent="-203597" algn="just">
              <a:lnSpc>
                <a:spcPts val="2592"/>
              </a:lnSpc>
              <a:buAutoNum type="arabicPeriod"/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menguji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Perceived Price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berpengaruh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positif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Repurchase Intention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07194" lvl="1" indent="-203597" algn="just">
              <a:lnSpc>
                <a:spcPts val="2592"/>
              </a:lnSpc>
              <a:buAutoNum type="arabicPeriod"/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menguji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Perceived Quality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berpengaruh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positif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Repurchase Intention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07194" lvl="1" indent="-203597" algn="just">
              <a:lnSpc>
                <a:spcPts val="2592"/>
              </a:lnSpc>
              <a:buAutoNum type="arabicPeriod"/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menguji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Customer Experience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berpengaruh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positif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Repurchase Intention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07194" lvl="1" indent="-203597" algn="just">
              <a:lnSpc>
                <a:spcPts val="2592"/>
              </a:lnSpc>
              <a:buAutoNum type="arabicPeriod"/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menguji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15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 Switching Cost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berpengaruh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positif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Repurchase Intention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07194" lvl="1" indent="-203597" algn="just">
              <a:lnSpc>
                <a:spcPts val="2592"/>
              </a:lnSpc>
              <a:buAutoNum type="arabicPeriod"/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menguji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15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 Switching Cost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memoderasi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pengaruh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Perceived Price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Repurchase Intention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secara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positif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07194" lvl="1" indent="-203597" algn="just">
              <a:lnSpc>
                <a:spcPts val="2592"/>
              </a:lnSpc>
              <a:buAutoNum type="arabicPeriod"/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menguji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15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 Switching Cost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memoderasi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pengaruh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Perceived Quality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Repurchase Intention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secara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positif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07194" lvl="1" indent="-203597" algn="just">
              <a:lnSpc>
                <a:spcPts val="2592"/>
              </a:lnSpc>
              <a:buAutoNum type="arabicPeriod"/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menguji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15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 Switching Cost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memoderasi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pengaruh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Customer Experience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Repurchase Intention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secara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positif</a:t>
            </a: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AD1A471B-29C5-0963-E218-D7521B9E8696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909D65D5-ED53-E48F-4ADD-F27B52B5DAD8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8B94DA4C-66B7-AB21-6D68-2C8A3B5CE21B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24"/>
                </a:lnSpc>
              </a:pP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PENGARUH </a:t>
              </a:r>
              <a:r>
                <a:rPr lang="en-US" sz="2100" b="1" i="1" dirty="0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PERCEIVED PRICE, PERCEIVED QUALITY</a:t>
              </a: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DAN </a:t>
              </a:r>
              <a:r>
                <a:rPr lang="en-US" sz="2100" b="1" i="1" dirty="0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CUSTOMER EXPERIENCE </a:t>
              </a: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TERHADAP </a:t>
              </a:r>
              <a:r>
                <a:rPr lang="en-US" sz="2100" b="1" i="1" dirty="0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REPURCHASE INTENTION </a:t>
              </a: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DENGAN </a:t>
              </a:r>
              <a:r>
                <a:rPr lang="en-US" sz="2100" b="1" i="1" dirty="0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SWITCHING COST </a:t>
              </a:r>
              <a:r>
                <a:rPr lang="en-US" sz="2100" b="1" dirty="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SEBAGAI VARIABEL MODERASI  STUDI PADA INDUSTRI MINYAK GORENG INDONESIA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24"/>
                </a:lnSpc>
              </a:pP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PENGARUH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PERCEIVED PRICE, PERCEIVED QUALITY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DAN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CUSTOMER EXPERIENCE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TERHADAP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REPURCHASE INTENTION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DENGAN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SWITCHING COST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SEBAGAI VARIABEL MODERASI  STUDI PADA INDUSTRI MINYAK GORENG INDONESIA</a:t>
              </a:r>
            </a:p>
          </p:txBody>
        </p:sp>
      </p:grpSp>
      <p:sp>
        <p:nvSpPr>
          <p:cNvPr id="42" name="Freeform 42"/>
          <p:cNvSpPr/>
          <p:nvPr/>
        </p:nvSpPr>
        <p:spPr>
          <a:xfrm>
            <a:off x="475008" y="2152153"/>
            <a:ext cx="8330518" cy="5967701"/>
          </a:xfrm>
          <a:custGeom>
            <a:avLst/>
            <a:gdLst/>
            <a:ahLst/>
            <a:cxnLst/>
            <a:rect l="l" t="t" r="r" b="b"/>
            <a:pathLst>
              <a:path w="8330518" h="5967701">
                <a:moveTo>
                  <a:pt x="0" y="0"/>
                </a:moveTo>
                <a:lnTo>
                  <a:pt x="8330518" y="0"/>
                </a:lnTo>
                <a:lnTo>
                  <a:pt x="8330518" y="5967700"/>
                </a:lnTo>
                <a:lnTo>
                  <a:pt x="0" y="59677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6638" r="-1663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3" name="TextBox 43"/>
          <p:cNvSpPr txBox="1"/>
          <p:nvPr/>
        </p:nvSpPr>
        <p:spPr>
          <a:xfrm>
            <a:off x="9310351" y="2713774"/>
            <a:ext cx="8638812" cy="4155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Manfaat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7194" lvl="1" indent="-203597" algn="l">
              <a:lnSpc>
                <a:spcPts val="297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Teoritis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7194" lvl="1" indent="-203597" algn="just">
              <a:lnSpc>
                <a:spcPts val="297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diharapkan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memberikan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pemahaman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teoritis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menganalisa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Switching Cost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Sebagai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moderasi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hubungan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perceived price, perceived quality, customer experience 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Repurchase intention,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khususnya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industri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minyak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goreng</a:t>
            </a:r>
          </a:p>
          <a:p>
            <a:pPr marL="407194" lvl="1" indent="-203597" algn="l">
              <a:lnSpc>
                <a:spcPts val="297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Praktis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7194" lvl="1" indent="-203597" algn="just">
              <a:lnSpc>
                <a:spcPts val="2970"/>
              </a:lnSpc>
            </a:pP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Temuan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harapkan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menjadi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kontribusi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penting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bagi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literatur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manajemen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pemasaran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serta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memberikan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wawasan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bagi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praktisi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pengembangan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strategi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pemasaran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khususnya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industry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minyak</a:t>
            </a:r>
            <a:r>
              <a:rPr lang="en-US" sz="20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goreng di </a:t>
            </a:r>
            <a:r>
              <a:rPr lang="en-US" sz="2000" dirty="0" err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indonesia</a:t>
            </a:r>
            <a:endParaRPr lang="en-US" sz="2000" dirty="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24"/>
                </a:lnSpc>
              </a:pP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PENGARUH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PERCEIVED PRICE, PERCEIVED QUALITY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DAN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CUSTOMER EXPERIENCE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TERHADAP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REPURCHASE INTENTION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DENGAN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SWITCHING COST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SEBAGAI VARIABEL MODERASI  STUDI PADA INDUSTRI MINYAK GORENG INDONESIA</a:t>
              </a:r>
            </a:p>
          </p:txBody>
        </p:sp>
      </p:grpSp>
      <p:sp>
        <p:nvSpPr>
          <p:cNvPr id="42" name="Freeform 42"/>
          <p:cNvSpPr/>
          <p:nvPr/>
        </p:nvSpPr>
        <p:spPr>
          <a:xfrm>
            <a:off x="8501345" y="2119991"/>
            <a:ext cx="9062288" cy="6047017"/>
          </a:xfrm>
          <a:custGeom>
            <a:avLst/>
            <a:gdLst/>
            <a:ahLst/>
            <a:cxnLst/>
            <a:rect l="l" t="t" r="r" b="b"/>
            <a:pathLst>
              <a:path w="9062288" h="6047017">
                <a:moveTo>
                  <a:pt x="0" y="0"/>
                </a:moveTo>
                <a:lnTo>
                  <a:pt x="9062288" y="0"/>
                </a:lnTo>
                <a:lnTo>
                  <a:pt x="9062288" y="6047018"/>
                </a:lnTo>
                <a:lnTo>
                  <a:pt x="0" y="60470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3" name="TextBox 43"/>
          <p:cNvSpPr txBox="1"/>
          <p:nvPr/>
        </p:nvSpPr>
        <p:spPr>
          <a:xfrm>
            <a:off x="816606" y="3425317"/>
            <a:ext cx="6967174" cy="247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Landasan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Teori –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perceived price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Customer Perceived Value Theory (Peter &amp; Olson, 2016)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Price-Quality Inference Theory (Zeithaml, 1988)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Perceived Sacrifice Theory (Monroe, 1990)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Theory of Perceived Fairness of Price (Xia et al., 2004)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Price </a:t>
            </a:r>
            <a:r>
              <a:rPr lang="en-US" sz="2000" i="1" dirty="0" err="1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Consciousnes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 and Relative Price Theory (Lichtenstein et al., 1993)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24"/>
                </a:lnSpc>
              </a:pP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PENGARUH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PERCEIVED PRICE, PERCEIVED QUALITY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DAN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CUSTOMER EXPERIENCE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TERHADAP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REPURCHASE INTENTION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DENGAN </a:t>
              </a:r>
              <a:r>
                <a:rPr lang="en-US" sz="2100" b="1" i="1">
                  <a:solidFill>
                    <a:srgbClr val="FFC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SWITCHING COST </a:t>
              </a:r>
              <a:r>
                <a:rPr lang="en-US" sz="2100" b="1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SEBAGAI VARIABEL MODERASI  STUDI PADA INDUSTRI MINYAK GORENG INDONESIA</a:t>
              </a:r>
            </a:p>
          </p:txBody>
        </p:sp>
      </p:grpSp>
      <p:sp>
        <p:nvSpPr>
          <p:cNvPr id="42" name="Freeform 42"/>
          <p:cNvSpPr/>
          <p:nvPr/>
        </p:nvSpPr>
        <p:spPr>
          <a:xfrm>
            <a:off x="675700" y="2084520"/>
            <a:ext cx="9182681" cy="6117961"/>
          </a:xfrm>
          <a:custGeom>
            <a:avLst/>
            <a:gdLst/>
            <a:ahLst/>
            <a:cxnLst/>
            <a:rect l="l" t="t" r="r" b="b"/>
            <a:pathLst>
              <a:path w="9182681" h="6117961">
                <a:moveTo>
                  <a:pt x="0" y="0"/>
                </a:moveTo>
                <a:lnTo>
                  <a:pt x="9182680" y="0"/>
                </a:lnTo>
                <a:lnTo>
                  <a:pt x="9182680" y="6117960"/>
                </a:lnTo>
                <a:lnTo>
                  <a:pt x="0" y="61179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3" name="TextBox 43"/>
          <p:cNvSpPr txBox="1"/>
          <p:nvPr/>
        </p:nvSpPr>
        <p:spPr>
          <a:xfrm>
            <a:off x="10363205" y="3758730"/>
            <a:ext cx="7495812" cy="261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Landasan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Teori – </a:t>
            </a: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Perceived Quality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Perceived Quality Theory (Aaker, 1991)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Total Quality Management (Evans &amp; Lindsay 2011)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Signaling Theory (Spence, 1973)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Perceived Value Theory (Zeithaml, 1988)</a:t>
            </a:r>
          </a:p>
          <a:p>
            <a:pPr marL="407194" lvl="1" indent="-203597" algn="just">
              <a:lnSpc>
                <a:spcPts val="2700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Service Quality Theory (Parasuraman, Zeithaml, &amp; Berry, 1988)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1541</Words>
  <Application>Microsoft Office PowerPoint</Application>
  <PresentationFormat>Custom</PresentationFormat>
  <Paragraphs>259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Calibri</vt:lpstr>
      <vt:lpstr>Monotype Corsiva</vt:lpstr>
      <vt:lpstr>Calibri (MS)</vt:lpstr>
      <vt:lpstr>Arial Bold Italics</vt:lpstr>
      <vt:lpstr>Imprint MT Shadow</vt:lpstr>
      <vt:lpstr>Calibri (MS) Bold</vt:lpstr>
      <vt:lpstr>Aptos</vt:lpstr>
      <vt:lpstr>Open Sans Bold</vt:lpstr>
      <vt:lpstr>Arial Bold</vt:lpstr>
      <vt:lpstr>Open Sans Italics</vt:lpstr>
      <vt:lpstr>Arial</vt:lpstr>
      <vt:lpstr>Arial Italics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Sidang Proposal Tesis Darwin Tantowi.pptx</dc:title>
  <cp:lastModifiedBy>Darwin Tantowi</cp:lastModifiedBy>
  <cp:revision>5</cp:revision>
  <dcterms:created xsi:type="dcterms:W3CDTF">2006-08-16T00:00:00Z</dcterms:created>
  <dcterms:modified xsi:type="dcterms:W3CDTF">2025-07-22T04:37:04Z</dcterms:modified>
  <dc:identifier>DAGtCcbk8zQ</dc:identifier>
</cp:coreProperties>
</file>